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6.xml" ContentType="application/vnd.openxmlformats-officedocument.presentationml.tags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8.xml" ContentType="application/vnd.openxmlformats-officedocument.presentationml.tags+xml"/>
  <Override PartName="/ppt/notesSlides/notesSlide13.xml" ContentType="application/vnd.openxmlformats-officedocument.presentationml.notesSlide+xml"/>
  <Override PartName="/ppt/tags/tag9.xml" ContentType="application/vnd.openxmlformats-officedocument.presentationml.tags+xml"/>
  <Override PartName="/ppt/notesSlides/notesSlide14.xml" ContentType="application/vnd.openxmlformats-officedocument.presentationml.notesSlide+xml"/>
  <Override PartName="/ppt/tags/tag10.xml" ContentType="application/vnd.openxmlformats-officedocument.presentationml.tags+xml"/>
  <Override PartName="/ppt/notesSlides/notesSlide15.xml" ContentType="application/vnd.openxmlformats-officedocument.presentationml.notesSlide+xml"/>
  <Override PartName="/ppt/tags/tag11.xml" ContentType="application/vnd.openxmlformats-officedocument.presentationml.tags+xml"/>
  <Override PartName="/ppt/notesSlides/notesSlide16.xml" ContentType="application/vnd.openxmlformats-officedocument.presentationml.notesSlide+xml"/>
  <Override PartName="/ppt/tags/tag12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0"/>
  </p:notesMasterIdLst>
  <p:sldIdLst>
    <p:sldId id="256" r:id="rId2"/>
    <p:sldId id="257" r:id="rId3"/>
    <p:sldId id="263" r:id="rId4"/>
    <p:sldId id="258" r:id="rId5"/>
    <p:sldId id="259" r:id="rId6"/>
    <p:sldId id="262" r:id="rId7"/>
    <p:sldId id="260" r:id="rId8"/>
    <p:sldId id="265" r:id="rId9"/>
    <p:sldId id="261" r:id="rId10"/>
    <p:sldId id="267" r:id="rId11"/>
    <p:sldId id="268" r:id="rId12"/>
    <p:sldId id="264" r:id="rId13"/>
    <p:sldId id="269" r:id="rId14"/>
    <p:sldId id="273" r:id="rId15"/>
    <p:sldId id="270" r:id="rId16"/>
    <p:sldId id="271" r:id="rId17"/>
    <p:sldId id="272" r:id="rId18"/>
    <p:sldId id="274" r:id="rId19"/>
  </p:sldIdLst>
  <p:sldSz cx="9144000" cy="6858000" type="screen4x3"/>
  <p:notesSz cx="7077075" cy="93694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xmlns:mc="http://schemas.openxmlformats.org/markup-compatibility/2006" xmlns:a14="http://schemas.microsoft.com/office/drawing/2010/main" val="FF0000" mc:Ignorable=""/>
    </p:penClr>
    <p:extLst>
      <p:ext uri="{EC167BDD-8182-4AB7-AECC-EB403E3ABB37}">
        <p14:laserClr xmlns:p14="http://schemas.microsoft.com/office/powerpoint/2010/main">
          <a:srgbClr xmlns:mc="http://schemas.openxmlformats.org/markup-compatibility/2006" xmlns:a14="http://schemas.microsoft.com/office/drawing/2010/main" val="FF0000" mc:Ignorable="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70157" autoAdjust="0"/>
  </p:normalViewPr>
  <p:slideViewPr>
    <p:cSldViewPr>
      <p:cViewPr varScale="1">
        <p:scale>
          <a:sx n="51" d="100"/>
          <a:sy n="51" d="100"/>
        </p:scale>
        <p:origin x="-192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2814" y="-84"/>
      </p:cViewPr>
      <p:guideLst>
        <p:guide orient="horz" pos="2951"/>
        <p:guide pos="222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Tuition Costs</c:v>
                </c:pt>
              </c:strCache>
            </c:strRef>
          </c:tx>
          <c:dLbls>
            <c:dLbl>
              <c:idx val="0"/>
              <c:layout>
                <c:manualLayout>
                  <c:x val="7.8161867488078546E-2"/>
                  <c:y val="0.11486896800491951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</c:dLbl>
            <c:showLegendKey val="0"/>
            <c:showVal val="0"/>
            <c:showCatName val="1"/>
            <c:showSerName val="0"/>
            <c:showPercent val="1"/>
            <c:showBubbleSize val="0"/>
            <c:showLeaderLines val="1"/>
          </c:dLbls>
          <c:cat>
            <c:strRef>
              <c:f>Sheet1!$A$2:$A$3</c:f>
              <c:strCache>
                <c:ptCount val="2"/>
                <c:pt idx="0">
                  <c:v>Textbooks</c:v>
                </c:pt>
                <c:pt idx="1">
                  <c:v>Other Expenses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20</c:v>
                </c:pt>
                <c:pt idx="1">
                  <c:v>80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1"/>
  </c:externalData>
</c:chartSpac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6733" cy="468471"/>
          </a:xfrm>
          <a:prstGeom prst="rect">
            <a:avLst/>
          </a:prstGeom>
        </p:spPr>
        <p:txBody>
          <a:bodyPr vert="horz" lIns="93973" tIns="46986" rIns="93973" bIns="4698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5" y="0"/>
            <a:ext cx="3066733" cy="468471"/>
          </a:xfrm>
          <a:prstGeom prst="rect">
            <a:avLst/>
          </a:prstGeom>
        </p:spPr>
        <p:txBody>
          <a:bodyPr vert="horz" lIns="93973" tIns="46986" rIns="93973" bIns="46986" rtlCol="0"/>
          <a:lstStyle>
            <a:lvl1pPr algn="r">
              <a:defRPr sz="1200"/>
            </a:lvl1pPr>
          </a:lstStyle>
          <a:p>
            <a:fld id="{A4927106-1D88-4D2C-872E-E7A8822D0BDC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6975" y="703263"/>
            <a:ext cx="4683125" cy="3513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973" tIns="46986" rIns="93973" bIns="4698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450477"/>
            <a:ext cx="5661660" cy="4216241"/>
          </a:xfrm>
          <a:prstGeom prst="rect">
            <a:avLst/>
          </a:prstGeom>
        </p:spPr>
        <p:txBody>
          <a:bodyPr vert="horz" lIns="93973" tIns="46986" rIns="93973" bIns="4698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328"/>
            <a:ext cx="3066733" cy="468471"/>
          </a:xfrm>
          <a:prstGeom prst="rect">
            <a:avLst/>
          </a:prstGeom>
        </p:spPr>
        <p:txBody>
          <a:bodyPr vert="horz" lIns="93973" tIns="46986" rIns="93973" bIns="4698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5" y="8899328"/>
            <a:ext cx="3066733" cy="468471"/>
          </a:xfrm>
          <a:prstGeom prst="rect">
            <a:avLst/>
          </a:prstGeom>
        </p:spPr>
        <p:txBody>
          <a:bodyPr vert="horz" lIns="93973" tIns="46986" rIns="93973" bIns="46986" rtlCol="0" anchor="b"/>
          <a:lstStyle>
            <a:lvl1pPr algn="r">
              <a:defRPr sz="1200"/>
            </a:lvl1pPr>
          </a:lstStyle>
          <a:p>
            <a:fld id="{8ECBD752-601F-4342-A507-7DD6C0278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0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Hi, my</a:t>
            </a:r>
            <a:r>
              <a:rPr lang="en-US" baseline="0" dirty="0" smtClean="0"/>
              <a:t> name is Ian Jablonowski and today I’m going to be proposing a method in which Rutgers Nursing school can decrease tuition costs by switching to eBooks</a:t>
            </a:r>
          </a:p>
          <a:p>
            <a:endParaRPr lang="en-US" baseline="0" dirty="0" smtClean="0"/>
          </a:p>
          <a:p>
            <a:r>
              <a:rPr lang="en-US" baseline="0" dirty="0" smtClean="0"/>
              <a:t>- CLICK 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580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 300 nursing students attending Drexel university were distributed </a:t>
            </a:r>
            <a:r>
              <a:rPr lang="en-US" baseline="0" dirty="0" err="1" smtClean="0"/>
              <a:t>ipod</a:t>
            </a:r>
            <a:r>
              <a:rPr lang="en-US" baseline="0" dirty="0" smtClean="0"/>
              <a:t> touches to reference medical information via 5 downloadable </a:t>
            </a:r>
            <a:r>
              <a:rPr lang="en-US" baseline="0" dirty="0" err="1" smtClean="0"/>
              <a:t>ebooks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Ipod</a:t>
            </a:r>
            <a:r>
              <a:rPr lang="en-US" baseline="0" dirty="0" smtClean="0"/>
              <a:t> touches provide nurses with a huge advantage as information can be updated over the internet. In this case, students were issued updates twice a year. Textbooks require a new edition and purchase every time information is updated.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switch is not limited to just colleges. </a:t>
            </a:r>
            <a:r>
              <a:rPr lang="en-US" baseline="0" dirty="0" err="1" smtClean="0"/>
              <a:t>Elementery</a:t>
            </a:r>
            <a:r>
              <a:rPr lang="en-US" baseline="0" dirty="0" smtClean="0"/>
              <a:t> schools in Florida, California and </a:t>
            </a:r>
            <a:r>
              <a:rPr lang="en-US" baseline="0" dirty="0" err="1" smtClean="0"/>
              <a:t>texas</a:t>
            </a:r>
            <a:r>
              <a:rPr lang="en-US" baseline="0" dirty="0" smtClean="0"/>
              <a:t> intend to begin using eBooks as well. These three states account for 30% of the national text book market alone .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565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Northwest</a:t>
            </a:r>
            <a:r>
              <a:rPr lang="en-US" baseline="0" dirty="0" smtClean="0"/>
              <a:t> Missouri state university issued students with </a:t>
            </a:r>
            <a:r>
              <a:rPr lang="en-US" baseline="0" dirty="0" err="1" smtClean="0"/>
              <a:t>ebook</a:t>
            </a:r>
            <a:r>
              <a:rPr lang="en-US" baseline="0" dirty="0" smtClean="0"/>
              <a:t> software, but required students to purchase their own </a:t>
            </a:r>
            <a:r>
              <a:rPr lang="en-US" baseline="0" dirty="0" err="1" smtClean="0"/>
              <a:t>ebooks</a:t>
            </a:r>
            <a:r>
              <a:rPr lang="en-US" baseline="0" dirty="0" smtClean="0"/>
              <a:t>. This spring they estimate they will save students more than four hundred thousand dollars.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r>
              <a:rPr lang="en-US" baseline="0" dirty="0" smtClean="0"/>
              <a:t>Finally, north </a:t>
            </a:r>
            <a:r>
              <a:rPr lang="en-US" baseline="0" dirty="0" err="1" smtClean="0"/>
              <a:t>carolina</a:t>
            </a:r>
            <a:r>
              <a:rPr lang="en-US" baseline="0" dirty="0" smtClean="0"/>
              <a:t> state university purchased a school wide </a:t>
            </a:r>
            <a:r>
              <a:rPr lang="en-US" baseline="0" dirty="0" err="1" smtClean="0"/>
              <a:t>ebook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liscense</a:t>
            </a:r>
            <a:r>
              <a:rPr lang="en-US" baseline="0" dirty="0" smtClean="0"/>
              <a:t> for physics majors saving students over 250 thousand dollars.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4907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660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Rutgers Nursing schools offers us an exciting opportunity to test this paradigm</a:t>
            </a:r>
            <a:r>
              <a:rPr lang="en-US" baseline="0" dirty="0" smtClean="0"/>
              <a:t>. The Nursing school is a small and separate sample who will see great benefit from the implementation of </a:t>
            </a:r>
            <a:r>
              <a:rPr lang="en-US" baseline="0" dirty="0" err="1" smtClean="0"/>
              <a:t>ebooks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r>
              <a:rPr lang="en-US" baseline="0" dirty="0" smtClean="0"/>
              <a:t>First, nursing </a:t>
            </a:r>
            <a:r>
              <a:rPr lang="en-US" baseline="0" dirty="0" err="1" smtClean="0"/>
              <a:t>ebooks</a:t>
            </a:r>
            <a:r>
              <a:rPr lang="en-US" baseline="0" dirty="0" smtClean="0"/>
              <a:t> are already available in eBook format. In addition, medical information is updated frequently relative to other majors. eBooks allow nurses to stay up to date with the latest medical information.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Universities like </a:t>
            </a:r>
            <a:r>
              <a:rPr lang="en-US" baseline="0" dirty="0" err="1" smtClean="0"/>
              <a:t>drexel</a:t>
            </a:r>
            <a:r>
              <a:rPr lang="en-US" baseline="0" dirty="0" smtClean="0"/>
              <a:t> have already proven that the switch is beneficial to students.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3476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order to ensure the switch to </a:t>
            </a:r>
            <a:r>
              <a:rPr lang="en-US" baseline="0" dirty="0" err="1" smtClean="0"/>
              <a:t>ebooks</a:t>
            </a:r>
            <a:r>
              <a:rPr lang="en-US" baseline="0" dirty="0" smtClean="0"/>
              <a:t> goes smoothly, we must require that all class texts are available in eBook format.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In addition, we must ensure that all students are </a:t>
            </a:r>
            <a:r>
              <a:rPr lang="en-US" baseline="0" dirty="0" err="1" smtClean="0"/>
              <a:t>capeable</a:t>
            </a:r>
            <a:r>
              <a:rPr lang="en-US" baseline="0" dirty="0" smtClean="0"/>
              <a:t> of reading </a:t>
            </a:r>
            <a:r>
              <a:rPr lang="en-US" baseline="0" dirty="0" err="1" smtClean="0"/>
              <a:t>ebooks</a:t>
            </a:r>
            <a:r>
              <a:rPr lang="en-US" baseline="0" dirty="0" smtClean="0"/>
              <a:t>. </a:t>
            </a:r>
            <a:r>
              <a:rPr lang="en-US" dirty="0"/>
              <a:t>According to a survey by </a:t>
            </a:r>
            <a:r>
              <a:rPr lang="en-US" dirty="0" err="1"/>
              <a:t>Educause</a:t>
            </a:r>
            <a:r>
              <a:rPr lang="en-US" dirty="0"/>
              <a:t>, less than 20% of college students do not own any device capable of displaying eBooks. We will loan readers to this percentage of students to ensure that all students have the ability to read </a:t>
            </a:r>
            <a:r>
              <a:rPr lang="en-US" dirty="0" err="1"/>
              <a:t>ebooks</a:t>
            </a:r>
            <a:r>
              <a:rPr lang="en-US" dirty="0"/>
              <a:t>.</a:t>
            </a:r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4244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 have selected the Amazon Kindle 2 as the eBook reader of choice. It is the most balanced device in regards to user rating and price. The Amazon Kindle 2 is the second version of the Amazon kindle. It supports downloading </a:t>
            </a:r>
            <a:r>
              <a:rPr lang="en-US" baseline="0" dirty="0" err="1" smtClean="0"/>
              <a:t>ebooks</a:t>
            </a:r>
            <a:r>
              <a:rPr lang="en-US" baseline="0" dirty="0" smtClean="0"/>
              <a:t> over WIFI, annotations, and a paper like display.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684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price</a:t>
            </a:r>
            <a:r>
              <a:rPr lang="en-US" baseline="0" dirty="0" smtClean="0"/>
              <a:t> of implementation is fairly cheap. An estimated 50 nursing students will require an eBook reader. At 260 dollars a device, the estimated cost of this plan totals to 13 thousand dollars.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1054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Tuition costs are continually </a:t>
            </a:r>
            <a:r>
              <a:rPr lang="en-US" dirty="0" err="1" smtClean="0"/>
              <a:t>inreasing</a:t>
            </a:r>
            <a:r>
              <a:rPr lang="en-US" dirty="0" smtClean="0"/>
              <a:t>,</a:t>
            </a:r>
            <a:r>
              <a:rPr lang="en-US" baseline="0" dirty="0" smtClean="0"/>
              <a:t> and they do not show signs of easing.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r>
              <a:rPr lang="en-US" baseline="0" dirty="0" smtClean="0"/>
              <a:t>Textbooks are a high cost on top of tuition – </a:t>
            </a:r>
            <a:r>
              <a:rPr lang="en-US" baseline="0" dirty="0" err="1" smtClean="0"/>
              <a:t>ebooks</a:t>
            </a:r>
            <a:r>
              <a:rPr lang="en-US" baseline="0" dirty="0" smtClean="0"/>
              <a:t> offer a cheaper alternative to high textbook prices.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r>
              <a:rPr lang="en-US" baseline="0" dirty="0" smtClean="0"/>
              <a:t>With the implementation of </a:t>
            </a:r>
            <a:r>
              <a:rPr lang="en-US" baseline="0" dirty="0" err="1" smtClean="0"/>
              <a:t>ebooks</a:t>
            </a:r>
            <a:r>
              <a:rPr lang="en-US" baseline="0" dirty="0" smtClean="0"/>
              <a:t>, we can decrease student debt and encourage enrollment for the future.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all goes well, this plan can be extended throughout all of Rutgers university.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718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I am going to discuss the problem</a:t>
            </a:r>
            <a:r>
              <a:rPr lang="en-US" baseline="0" dirty="0" smtClean="0"/>
              <a:t> with current textbooks and justify the need for an alternative</a:t>
            </a:r>
          </a:p>
          <a:p>
            <a:endParaRPr lang="en-US" baseline="0" dirty="0" smtClean="0"/>
          </a:p>
          <a:p>
            <a:pPr defTabSz="939729"/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r>
              <a:rPr lang="en-US" baseline="0" dirty="0" smtClean="0"/>
              <a:t>Next, I will review the measures other institutions have used to switch to eBooks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r>
              <a:rPr lang="en-US" baseline="0" dirty="0" smtClean="0"/>
              <a:t>Finally, I will outline my plan to for implementing eBooks within the Rutgers Nursing School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70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problem with textbooks</a:t>
            </a:r>
            <a:r>
              <a:rPr lang="en-US" baseline="0" dirty="0" smtClean="0"/>
              <a:t> today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46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problem with textbooks today is</a:t>
            </a:r>
            <a:r>
              <a:rPr lang="en-US" baseline="0" dirty="0" smtClean="0"/>
              <a:t> the large sum of money required for an education in addition to standard college tuition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Textbooks account 20% of an average 4 year college tuition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Even after obtaining a degree, excessive debt often burdens students for years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/>
              <a:t>The extra cost of textbooks in addition to the cost of tuition can be a determining factor for students considering attending a university. Students may not attend a university because they can not afford textbook prices in addition to expensive college tuition.</a:t>
            </a:r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9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Government Accountability Office found that prices of textbooks had tripled between 1986 and 2004 along with college tuition.</a:t>
            </a:r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textbook prices are rarely disclosed to professors, textbooks are chosen without a regards to price. In reality the professor is purchasing the books, but the students are paying for them. This is referred to as a broken market.</a:t>
            </a:r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Textbooks are mandatory purchase for students. If students choose not to purchase textbooks, they will often fall behind in class. Textbooks are an essential element to a students education</a:t>
            </a:r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418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see a chart outlining the annual percentage increase in college textbook</a:t>
            </a:r>
            <a:r>
              <a:rPr lang="en-US" baseline="0" dirty="0" smtClean="0"/>
              <a:t> prices from 1986 to 2004. Notice the steep increase in overall price from 2002 onward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94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Textbook companies utilize a</a:t>
            </a:r>
            <a:r>
              <a:rPr lang="en-US" baseline="0" dirty="0" smtClean="0"/>
              <a:t> number of methods to drive up textbook prices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The first method includes bundling of materials that may not be required by professors, but are included in the purchase of a new textbook. This includes CD ROMS, use drives, workbooks and handbooks. 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Second, textbooks often undergo frequent revisions in an effort to limit the used book market. As new editions are required by professors each semester, the older books become outdated and worthless.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58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Enter the </a:t>
            </a:r>
            <a:r>
              <a:rPr lang="en-US" dirty="0" err="1" smtClean="0"/>
              <a:t>ebook</a:t>
            </a:r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Ebooks</a:t>
            </a:r>
            <a:r>
              <a:rPr lang="en-US" dirty="0" smtClean="0"/>
              <a:t> are essentially digital</a:t>
            </a:r>
            <a:r>
              <a:rPr lang="en-US" baseline="0" dirty="0" smtClean="0"/>
              <a:t> version of physical textbooks. They contain the same content as normal textbooks, including indexes, images, charts, and graphs. eBooks can be read on a variety of digital devices including computers, laptops, and specialized eBook readers.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err="1" smtClean="0"/>
              <a:t>Ebooks</a:t>
            </a:r>
            <a:r>
              <a:rPr lang="en-US" baseline="0" dirty="0" smtClean="0"/>
              <a:t> offer special advantages. Because of a reduced production and distribution costs, eBooks can be offered at a lower price than standard textbooks. In addition, the digital format offers enhanced navigation and searching features, instant acquisition, and even support reader annotation.</a:t>
            </a:r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825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baseline="0" dirty="0" smtClean="0"/>
          </a:p>
          <a:p>
            <a:pPr defTabSz="939729">
              <a:defRPr/>
            </a:pPr>
            <a:r>
              <a:rPr lang="en-US" baseline="0" dirty="0" smtClean="0"/>
              <a:t>- CLICK 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D752-601F-4342-A507-7DD6C02785F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138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xmlns:mc="http://schemas.openxmlformats.org/markup-compatibility/2006" xmlns:a14="http://schemas.microsoft.com/office/drawing/2010/main" val="FFFFFF" mc:Ignorable="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xmlns:mc="http://schemas.openxmlformats.org/markup-compatibility/2006" xmlns:a14="http://schemas.microsoft.com/office/drawing/2010/main" val="FFFFFF" mc:Ignorable=""/>
                </a:solidFill>
              </a:defRPr>
            </a:lvl1pPr>
          </a:lstStyle>
          <a:p>
            <a:fld id="{63DF981B-F273-45DF-A178-5F2CCB0D3C8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F5E71C10-7AD8-4F2D-8DE9-C96E6B130C01}" type="datetimeFigureOut">
              <a:rPr lang="en-US" smtClean="0"/>
              <a:t>4/1/2010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av"/><Relationship Id="rId2" Type="http://schemas.microsoft.com/office/2007/relationships/media" Target="../media/media10.wav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av"/><Relationship Id="rId2" Type="http://schemas.microsoft.com/office/2007/relationships/media" Target="../media/media11.wav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av"/><Relationship Id="rId7" Type="http://schemas.openxmlformats.org/officeDocument/2006/relationships/image" Target="../media/image2.png"/><Relationship Id="rId2" Type="http://schemas.microsoft.com/office/2007/relationships/media" Target="../media/media13.wav"/><Relationship Id="rId1" Type="http://schemas.openxmlformats.org/officeDocument/2006/relationships/tags" Target="../tags/tag8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wav"/><Relationship Id="rId2" Type="http://schemas.microsoft.com/office/2007/relationships/media" Target="../media/media14.wav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av"/><Relationship Id="rId7" Type="http://schemas.openxmlformats.org/officeDocument/2006/relationships/image" Target="../media/image2.png"/><Relationship Id="rId2" Type="http://schemas.microsoft.com/office/2007/relationships/media" Target="../media/media15.wav"/><Relationship Id="rId1" Type="http://schemas.openxmlformats.org/officeDocument/2006/relationships/tags" Target="../tags/tag10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wav"/><Relationship Id="rId2" Type="http://schemas.microsoft.com/office/2007/relationships/media" Target="../media/media16.wav"/><Relationship Id="rId1" Type="http://schemas.openxmlformats.org/officeDocument/2006/relationships/tags" Target="../tags/tag1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wav"/><Relationship Id="rId2" Type="http://schemas.microsoft.com/office/2007/relationships/media" Target="../media/media17.wav"/><Relationship Id="rId1" Type="http://schemas.openxmlformats.org/officeDocument/2006/relationships/tags" Target="../tags/tag1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5" Type="http://schemas.openxmlformats.org/officeDocument/2006/relationships/image" Target="../media/image2.png"/><Relationship Id="rId4" Type="http://schemas.openxmlformats.org/officeDocument/2006/relationships/hyperlink" Target="mailto:ianjablonowski@eden.rutgers.ed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av"/><Relationship Id="rId2" Type="http://schemas.microsoft.com/office/2007/relationships/media" Target="../media/media2.wav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7" Type="http://schemas.openxmlformats.org/officeDocument/2006/relationships/image" Target="../media/image2.png"/><Relationship Id="rId2" Type="http://schemas.microsoft.com/office/2007/relationships/media" Target="../media/media4.wav"/><Relationship Id="rId1" Type="http://schemas.openxmlformats.org/officeDocument/2006/relationships/tags" Target="../tags/tag2.xml"/><Relationship Id="rId6" Type="http://schemas.openxmlformats.org/officeDocument/2006/relationships/chart" Target="../charts/chart1.xm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av"/><Relationship Id="rId2" Type="http://schemas.microsoft.com/office/2007/relationships/media" Target="../media/media5.wav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7" Type="http://schemas.openxmlformats.org/officeDocument/2006/relationships/image" Target="../media/image2.png"/><Relationship Id="rId2" Type="http://schemas.microsoft.com/office/2007/relationships/media" Target="../media/media7.wav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av"/><Relationship Id="rId7" Type="http://schemas.openxmlformats.org/officeDocument/2006/relationships/image" Target="../media/image2.png"/><Relationship Id="rId2" Type="http://schemas.microsoft.com/office/2007/relationships/media" Target="../media/media8.wav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90800"/>
            <a:ext cx="7543800" cy="259397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Cutting Tuition Costs by Switching to </a:t>
            </a:r>
            <a:r>
              <a:rPr lang="en-US" b="1" dirty="0" smtClean="0"/>
              <a:t>eBooks within the Rutgers Nursing School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57800"/>
            <a:ext cx="6461760" cy="1066800"/>
          </a:xfrm>
        </p:spPr>
        <p:txBody>
          <a:bodyPr/>
          <a:lstStyle/>
          <a:p>
            <a:r>
              <a:rPr lang="en-US" dirty="0" smtClean="0"/>
              <a:t>Ian Jablonowski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508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02"/>
    </mc:Choice>
    <mc:Fallback>
      <p:transition xmlns:p14="http://schemas.microsoft.com/office/powerpoint/2010/main" spd="slow" advTm="1410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 cases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Drexel University Medical Students </a:t>
            </a:r>
            <a:r>
              <a:rPr lang="en-US" sz="3200" dirty="0" err="1" smtClean="0"/>
              <a:t>distrubted</a:t>
            </a:r>
            <a:r>
              <a:rPr lang="en-US" sz="3200" dirty="0" smtClean="0"/>
              <a:t> iPod touches</a:t>
            </a:r>
          </a:p>
          <a:p>
            <a:pPr lvl="1"/>
            <a:r>
              <a:rPr lang="en-US" sz="3000" dirty="0" smtClean="0"/>
              <a:t>Updated frequently </a:t>
            </a:r>
            <a:r>
              <a:rPr lang="en-US" sz="1800" dirty="0" smtClean="0"/>
              <a:t>(</a:t>
            </a:r>
            <a:r>
              <a:rPr lang="en-US" sz="1800" dirty="0" err="1" smtClean="0"/>
              <a:t>Baumeister</a:t>
            </a:r>
            <a:r>
              <a:rPr lang="en-US" sz="1800" dirty="0"/>
              <a:t>, 2009)</a:t>
            </a:r>
            <a:endParaRPr lang="en-US" sz="1800" dirty="0" smtClean="0"/>
          </a:p>
          <a:p>
            <a:r>
              <a:rPr lang="en-US" sz="3200" dirty="0" smtClean="0"/>
              <a:t>Elementary schools in Florida, California, and Texas</a:t>
            </a:r>
          </a:p>
          <a:p>
            <a:pPr lvl="1"/>
            <a:r>
              <a:rPr lang="en-US" sz="3200" dirty="0" smtClean="0"/>
              <a:t>30% of the national textbook market </a:t>
            </a:r>
            <a:r>
              <a:rPr lang="en-US" sz="2400" dirty="0"/>
              <a:t>(Baumann, 2010</a:t>
            </a:r>
            <a:r>
              <a:rPr lang="en-US" sz="2400" dirty="0" smtClean="0"/>
              <a:t>) 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5802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249"/>
    </mc:Choice>
    <mc:Fallback xmlns="">
      <p:transition xmlns:p14="http://schemas.microsoft.com/office/powerpoint/2010/main" spd="slow" advTm="4624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cases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Northwest Missouri State University </a:t>
            </a:r>
            <a:endParaRPr lang="en-US" sz="3200" dirty="0" smtClean="0"/>
          </a:p>
          <a:p>
            <a:pPr lvl="1"/>
            <a:r>
              <a:rPr lang="en-US" sz="3200" dirty="0" smtClean="0"/>
              <a:t>Estimated savings of $400,000 </a:t>
            </a:r>
            <a:r>
              <a:rPr lang="en-US" sz="2000" dirty="0" smtClean="0"/>
              <a:t>(</a:t>
            </a:r>
            <a:r>
              <a:rPr lang="en-US" sz="2000" dirty="0"/>
              <a:t>Jessup, </a:t>
            </a:r>
            <a:r>
              <a:rPr lang="en-US" sz="2000" dirty="0" smtClean="0"/>
              <a:t>2009)</a:t>
            </a:r>
          </a:p>
          <a:p>
            <a:r>
              <a:rPr lang="en-US" sz="3200" dirty="0"/>
              <a:t>North Carolina State </a:t>
            </a:r>
            <a:r>
              <a:rPr lang="en-US" sz="3200" dirty="0" smtClean="0"/>
              <a:t>University</a:t>
            </a:r>
          </a:p>
          <a:p>
            <a:pPr lvl="1"/>
            <a:r>
              <a:rPr lang="en-US" sz="3200" dirty="0" smtClean="0"/>
              <a:t>School wide eBook license saved students over </a:t>
            </a:r>
            <a:r>
              <a:rPr lang="en-US" sz="3200" dirty="0"/>
              <a:t>$</a:t>
            </a:r>
            <a:r>
              <a:rPr lang="en-US" sz="3200" dirty="0" smtClean="0"/>
              <a:t>250,000 </a:t>
            </a:r>
            <a:r>
              <a:rPr lang="en-US" sz="2000" dirty="0"/>
              <a:t>(</a:t>
            </a:r>
            <a:r>
              <a:rPr lang="en-US" sz="2000" dirty="0" err="1"/>
              <a:t>Sussman</a:t>
            </a:r>
            <a:r>
              <a:rPr lang="en-US" sz="2000" dirty="0"/>
              <a:t>, 2010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8593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13"/>
    </mc:Choice>
    <mc:Fallback xmlns="">
      <p:transition xmlns:p14="http://schemas.microsoft.com/office/powerpoint/2010/main" spd="slow" advTm="3101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2313" y="2514600"/>
            <a:ext cx="7659687" cy="1168400"/>
          </a:xfrm>
        </p:spPr>
        <p:txBody>
          <a:bodyPr>
            <a:normAutofit fontScale="90000"/>
          </a:bodyPr>
          <a:lstStyle/>
          <a:p>
            <a:pPr marL="624078" indent="-514350"/>
            <a:r>
              <a:rPr lang="en-US" dirty="0" smtClean="0"/>
              <a:t>Transitioning </a:t>
            </a:r>
            <a:r>
              <a:rPr lang="en-US" dirty="0"/>
              <a:t>to eBooks within the Rutgers </a:t>
            </a:r>
            <a:r>
              <a:rPr lang="en-US" dirty="0" smtClean="0"/>
              <a:t>Nursing school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29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41"/>
    </mc:Choice>
    <mc:Fallback xmlns="">
      <p:transition xmlns:p14="http://schemas.microsoft.com/office/powerpoint/2010/main" spd="slow" advTm="704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the Rutgers Nursing School?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Begin with small sample</a:t>
            </a:r>
          </a:p>
          <a:p>
            <a:r>
              <a:rPr lang="en-US" sz="3200" dirty="0" smtClean="0"/>
              <a:t>Nursing students receive special benefits</a:t>
            </a:r>
            <a:endParaRPr lang="en-US" sz="3200" dirty="0"/>
          </a:p>
          <a:p>
            <a:pPr lvl="1"/>
            <a:r>
              <a:rPr lang="en-US" sz="3200" dirty="0" smtClean="0"/>
              <a:t>eBooks already available</a:t>
            </a:r>
          </a:p>
          <a:p>
            <a:pPr lvl="1"/>
            <a:r>
              <a:rPr lang="en-US" sz="3200" dirty="0" smtClean="0"/>
              <a:t>Updates </a:t>
            </a:r>
            <a:r>
              <a:rPr lang="en-US" sz="2000" dirty="0"/>
              <a:t>(</a:t>
            </a:r>
            <a:r>
              <a:rPr lang="en-US" sz="2000" dirty="0" err="1"/>
              <a:t>Baumeister</a:t>
            </a:r>
            <a:r>
              <a:rPr lang="en-US" sz="2000" dirty="0"/>
              <a:t>, 2009</a:t>
            </a:r>
            <a:r>
              <a:rPr lang="en-US" sz="2000" dirty="0" smtClean="0"/>
              <a:t>)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524000" y="4343400"/>
            <a:ext cx="6430973" cy="2419350"/>
            <a:chOff x="1524000" y="4343400"/>
            <a:chExt cx="6430973" cy="2419350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19600" y="4343400"/>
              <a:ext cx="3535373" cy="24193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1524000" y="5438864"/>
              <a:ext cx="28194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http://www.nj.com/news/index.ssf/2009/04/rutgers_nursing_students_to_pr.html</a:t>
              </a:r>
            </a:p>
          </p:txBody>
        </p:sp>
      </p:grp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6073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485"/>
    </mc:Choice>
    <mc:Fallback xmlns="">
      <p:transition xmlns:p14="http://schemas.microsoft.com/office/powerpoint/2010/main" spd="slow" advTm="3948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Require all class texts are available in eBook format</a:t>
            </a:r>
          </a:p>
          <a:p>
            <a:r>
              <a:rPr lang="en-US" sz="4000" dirty="0" smtClean="0"/>
              <a:t>Ensure that all students are capable of reading eBooks</a:t>
            </a:r>
          </a:p>
          <a:p>
            <a:pPr lvl="1"/>
            <a:r>
              <a:rPr lang="en-US" sz="4000" dirty="0" smtClean="0"/>
              <a:t>Loan eBook readers to </a:t>
            </a:r>
            <a:r>
              <a:rPr lang="en-US" sz="4000" dirty="0"/>
              <a:t>20% of </a:t>
            </a:r>
            <a:r>
              <a:rPr lang="en-US" sz="4000" dirty="0" smtClean="0"/>
              <a:t>students </a:t>
            </a:r>
            <a:r>
              <a:rPr lang="en-US" dirty="0" smtClean="0"/>
              <a:t>(</a:t>
            </a:r>
            <a:r>
              <a:rPr lang="en-US" dirty="0"/>
              <a:t>Young, </a:t>
            </a:r>
            <a:r>
              <a:rPr lang="en-US" dirty="0" smtClean="0"/>
              <a:t>2009)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9053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00"/>
    </mc:Choice>
    <mc:Fallback xmlns="">
      <p:transition xmlns:p14="http://schemas.microsoft.com/office/powerpoint/2010/main" spd="slow" advTm="35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device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Loan out Amazon Kindle 2</a:t>
            </a:r>
          </a:p>
          <a:p>
            <a:pPr lvl="1"/>
            <a:r>
              <a:rPr lang="en-US" sz="4400" dirty="0" smtClean="0"/>
              <a:t>High ratings</a:t>
            </a:r>
          </a:p>
          <a:p>
            <a:pPr lvl="1"/>
            <a:r>
              <a:rPr lang="en-US" sz="4400" dirty="0" smtClean="0"/>
              <a:t>Cheap </a:t>
            </a:r>
            <a:r>
              <a:rPr lang="en-US" sz="4400" dirty="0"/>
              <a:t>(</a:t>
            </a:r>
            <a:r>
              <a:rPr lang="en-US" sz="4400" dirty="0" err="1"/>
              <a:t>Arar</a:t>
            </a:r>
            <a:r>
              <a:rPr lang="en-US" sz="4400" dirty="0"/>
              <a:t>, 2009</a:t>
            </a:r>
            <a:r>
              <a:rPr lang="en-US" sz="4400" dirty="0" smtClean="0"/>
              <a:t>)</a:t>
            </a:r>
            <a:endParaRPr lang="en-US" sz="4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3685333"/>
            <a:ext cx="2971800" cy="3136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62200" y="5423647"/>
            <a:ext cx="3429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http://news.cnet.com/8301-17938_105-10234355-1.html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5484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191"/>
    </mc:Choice>
    <mc:Fallback xmlns="">
      <p:transition xmlns:p14="http://schemas.microsoft.com/office/powerpoint/2010/main" spd="slow" advTm="3019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price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Estimated 50 nursing students without ability to read eBooks </a:t>
            </a:r>
            <a:r>
              <a:rPr lang="en-US" sz="2000" dirty="0"/>
              <a:t>(Chambers, 2009</a:t>
            </a:r>
            <a:r>
              <a:rPr lang="en-US" sz="2000" dirty="0" smtClean="0"/>
              <a:t>)</a:t>
            </a:r>
          </a:p>
          <a:p>
            <a:r>
              <a:rPr lang="en-US" sz="3600" dirty="0" smtClean="0"/>
              <a:t>One Amazon Kindle 2 is $260 </a:t>
            </a:r>
            <a:r>
              <a:rPr lang="en-US" sz="2000" dirty="0"/>
              <a:t>(</a:t>
            </a:r>
            <a:r>
              <a:rPr lang="en-US" sz="2000" dirty="0" err="1"/>
              <a:t>Arar</a:t>
            </a:r>
            <a:r>
              <a:rPr lang="en-US" sz="2000" dirty="0"/>
              <a:t>, 2009</a:t>
            </a:r>
            <a:r>
              <a:rPr lang="en-US" sz="2000" dirty="0" smtClean="0"/>
              <a:t>)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3600" dirty="0" smtClean="0"/>
              <a:t>Estimated price: $13,000</a:t>
            </a:r>
            <a:endParaRPr lang="en-US" sz="36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4412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95"/>
    </mc:Choice>
    <mc:Fallback xmlns="">
      <p:transition xmlns:p14="http://schemas.microsoft.com/office/powerpoint/2010/main" spd="slow" advTm="2359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/>
              </a:rPr>
              <a:t>Summary</a:t>
            </a:r>
            <a:endParaRPr lang="en-US" dirty="0">
              <a:effectLst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Tuition costs are continually increasing</a:t>
            </a:r>
          </a:p>
          <a:p>
            <a:r>
              <a:rPr lang="en-US" sz="3600" dirty="0" smtClean="0"/>
              <a:t>eBooks offer an alternative to the high cost of textbooks</a:t>
            </a:r>
          </a:p>
          <a:p>
            <a:r>
              <a:rPr lang="en-US" sz="3600" dirty="0" smtClean="0"/>
              <a:t>Decrease student debt</a:t>
            </a:r>
          </a:p>
          <a:p>
            <a:r>
              <a:rPr lang="en-US" sz="3600" dirty="0" smtClean="0"/>
              <a:t>Can be extended to entire university</a:t>
            </a:r>
          </a:p>
          <a:p>
            <a:endParaRPr lang="en-US" sz="3600" dirty="0" smtClean="0"/>
          </a:p>
          <a:p>
            <a:endParaRPr lang="en-US" sz="3600" dirty="0" smtClean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4707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39"/>
    </mc:Choice>
    <mc:Fallback xmlns="">
      <p:transition xmlns:p14="http://schemas.microsoft.com/office/powerpoint/2010/main" spd="slow" advTm="3193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Invitation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Ian Jablonowski</a:t>
            </a:r>
          </a:p>
          <a:p>
            <a:r>
              <a:rPr lang="en-US" sz="3200" dirty="0" smtClean="0">
                <a:hlinkClick r:id="rId4"/>
              </a:rPr>
              <a:t>ianjablonowski@eden.rutgers.edu</a:t>
            </a:r>
            <a:endParaRPr lang="en-US" sz="3200" dirty="0" smtClean="0"/>
          </a:p>
          <a:p>
            <a:endParaRPr lang="en-US" sz="3200" dirty="0"/>
          </a:p>
          <a:p>
            <a:r>
              <a:rPr lang="en-US" sz="3200" dirty="0" smtClean="0"/>
              <a:t>Thank you for your time</a:t>
            </a:r>
            <a:endParaRPr lang="en-US" sz="32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55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64"/>
    </mc:Choice>
    <mc:Fallback xmlns="">
      <p:transition xmlns:p14="http://schemas.microsoft.com/office/powerpoint/2010/main" spd="slow" advTm="1896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24078" indent="-514350">
              <a:buAutoNum type="arabicPeriod"/>
            </a:pPr>
            <a:r>
              <a:rPr lang="en-US" sz="3600" dirty="0" smtClean="0"/>
              <a:t>The problem with textbooks today</a:t>
            </a:r>
          </a:p>
          <a:p>
            <a:pPr marL="624078" indent="-514350">
              <a:buAutoNum type="arabicPeriod"/>
            </a:pPr>
            <a:r>
              <a:rPr lang="en-US" sz="3600" dirty="0" smtClean="0"/>
              <a:t>Measures other institutions have taken</a:t>
            </a:r>
          </a:p>
          <a:p>
            <a:pPr marL="624078" indent="-514350">
              <a:buAutoNum type="arabicPeriod"/>
            </a:pPr>
            <a:r>
              <a:rPr lang="en-US" sz="3600" dirty="0" smtClean="0"/>
              <a:t>Transitioning to eBooks within the Rutgers Nursing school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37400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75"/>
    </mc:Choice>
    <mc:Fallback>
      <p:transition xmlns:p14="http://schemas.microsoft.com/office/powerpoint/2010/main" spd="slow" advTm="2807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2590800"/>
            <a:ext cx="7659687" cy="1168400"/>
          </a:xfrm>
        </p:spPr>
        <p:txBody>
          <a:bodyPr/>
          <a:lstStyle/>
          <a:p>
            <a:r>
              <a:rPr lang="en-US" dirty="0" smtClean="0"/>
              <a:t>The problem with textbooks today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42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02"/>
    </mc:Choice>
    <mc:Fallback>
      <p:transition xmlns:p14="http://schemas.microsoft.com/office/powerpoint/2010/main" spd="slow" advTm="780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addition to tuition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3773690"/>
              </p:ext>
            </p:extLst>
          </p:nvPr>
        </p:nvGraphicFramePr>
        <p:xfrm>
          <a:off x="2476500" y="4102100"/>
          <a:ext cx="7091082" cy="26042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" name="Content Placeholder 1"/>
          <p:cNvSpPr txBox="1">
            <a:spLocks/>
          </p:cNvSpPr>
          <p:nvPr/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624078" indent="-514350">
              <a:buFont typeface="Wingdings 3"/>
              <a:buAutoNum type="arabicPeriod"/>
            </a:pPr>
            <a:r>
              <a:rPr lang="en-US" sz="3600" dirty="0" smtClean="0"/>
              <a:t>Textbooks are 20% the average college tuition </a:t>
            </a:r>
            <a:r>
              <a:rPr lang="en-US" sz="2000" dirty="0"/>
              <a:t>(Fairchild, pg. 6</a:t>
            </a:r>
            <a:r>
              <a:rPr lang="en-US" sz="2000" dirty="0" smtClean="0"/>
              <a:t>)</a:t>
            </a:r>
            <a:endParaRPr lang="en-US" sz="3600" dirty="0" smtClean="0"/>
          </a:p>
          <a:p>
            <a:pPr marL="624078" indent="-514350">
              <a:buFont typeface="Wingdings 3"/>
              <a:buAutoNum type="arabicPeriod"/>
            </a:pPr>
            <a:r>
              <a:rPr lang="en-US" sz="3600" dirty="0" smtClean="0"/>
              <a:t>Excessive debt post graduation </a:t>
            </a:r>
            <a:r>
              <a:rPr lang="en-US" sz="2000" dirty="0" smtClean="0"/>
              <a:t>(“</a:t>
            </a:r>
            <a:r>
              <a:rPr lang="en-US" sz="2000" dirty="0"/>
              <a:t>Students Call.” 2009)</a:t>
            </a:r>
            <a:endParaRPr lang="en-US" sz="2000" dirty="0" smtClean="0"/>
          </a:p>
          <a:p>
            <a:pPr marL="624078" indent="-514350">
              <a:buFont typeface="Wingdings 3"/>
              <a:buAutoNum type="arabicPeriod"/>
            </a:pPr>
            <a:r>
              <a:rPr lang="en-US" sz="3600" dirty="0" smtClean="0"/>
              <a:t>Can be determining factor in attendance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32852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21"/>
    </mc:Choice>
    <mc:Fallback>
      <p:transition xmlns:p14="http://schemas.microsoft.com/office/powerpoint/2010/main" spd="slow" advTm="4512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Graphic spid="4" grpId="0">
        <p:bldAsOne/>
      </p:bldGraphic>
      <p:bldP spid="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Textbook trends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P</a:t>
            </a:r>
            <a:r>
              <a:rPr lang="en-US" sz="3600" dirty="0" smtClean="0"/>
              <a:t>rices have tripled from </a:t>
            </a:r>
            <a:r>
              <a:rPr lang="en-US" sz="3600" dirty="0"/>
              <a:t>1986 </a:t>
            </a:r>
            <a:r>
              <a:rPr lang="en-US" sz="3600" dirty="0" smtClean="0"/>
              <a:t>to 2004 </a:t>
            </a:r>
            <a:r>
              <a:rPr lang="en-US" sz="2000" dirty="0"/>
              <a:t>(United States, 2005)</a:t>
            </a:r>
            <a:endParaRPr lang="en-US" sz="2000" dirty="0" smtClean="0"/>
          </a:p>
          <a:p>
            <a:r>
              <a:rPr lang="en-US" sz="3600" dirty="0" smtClean="0"/>
              <a:t>Textbooks are chosen without regards to price </a:t>
            </a:r>
            <a:r>
              <a:rPr lang="en-US" sz="2000" dirty="0" smtClean="0"/>
              <a:t>(</a:t>
            </a:r>
            <a:r>
              <a:rPr lang="en-US" sz="2000" dirty="0" err="1"/>
              <a:t>Suddath</a:t>
            </a:r>
            <a:r>
              <a:rPr lang="en-US" sz="2000" dirty="0"/>
              <a:t>, 2008)</a:t>
            </a:r>
            <a:endParaRPr lang="en-US" sz="2000" dirty="0" smtClean="0"/>
          </a:p>
          <a:p>
            <a:r>
              <a:rPr lang="en-US" sz="3600" dirty="0" smtClean="0"/>
              <a:t>Textbooks are a required purchase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75478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516"/>
    </mc:Choice>
    <mc:Fallback>
      <p:transition xmlns:p14="http://schemas.microsoft.com/office/powerpoint/2010/main" spd="slow" advTm="4751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4800" y="228600"/>
            <a:ext cx="8229600" cy="1143000"/>
          </a:xfrm>
        </p:spPr>
        <p:txBody>
          <a:bodyPr>
            <a:noAutofit/>
          </a:bodyPr>
          <a:lstStyle/>
          <a:p>
            <a:r>
              <a:rPr lang="en-US" sz="2000" dirty="0"/>
              <a:t>Annual Percentage Increase in College Textbook Prices, College Tuition and Fees, </a:t>
            </a:r>
            <a:r>
              <a:rPr lang="en-US" sz="2000" dirty="0" smtClean="0"/>
              <a:t>and Overall </a:t>
            </a:r>
            <a:r>
              <a:rPr lang="en-US" sz="2000" dirty="0"/>
              <a:t>Price </a:t>
            </a:r>
            <a:r>
              <a:rPr lang="en-US" sz="2000" dirty="0" smtClean="0"/>
              <a:t>Inflation </a:t>
            </a:r>
            <a:br>
              <a:rPr lang="en-US" sz="2000" dirty="0" smtClean="0"/>
            </a:br>
            <a:r>
              <a:rPr lang="en-US" sz="2000" dirty="0" smtClean="0"/>
              <a:t>December </a:t>
            </a:r>
            <a:r>
              <a:rPr lang="en-US" sz="2000" dirty="0"/>
              <a:t>1986 to December 2004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371600"/>
            <a:ext cx="777240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006353" y="6320118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(United States, 2005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216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97"/>
    </mc:Choice>
    <mc:Fallback xmlns="">
      <p:transition xmlns:p14="http://schemas.microsoft.com/office/powerpoint/2010/main" spd="slow" advTm="1939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Textbook tricks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Bundling</a:t>
            </a:r>
          </a:p>
          <a:p>
            <a:pPr lvl="1"/>
            <a:r>
              <a:rPr lang="en-US" sz="4400" dirty="0" smtClean="0"/>
              <a:t>CD ROMS</a:t>
            </a:r>
          </a:p>
          <a:p>
            <a:pPr lvl="1"/>
            <a:r>
              <a:rPr lang="en-US" sz="4400" dirty="0" smtClean="0"/>
              <a:t>USB drives</a:t>
            </a:r>
          </a:p>
          <a:p>
            <a:pPr lvl="1"/>
            <a:r>
              <a:rPr lang="en-US" sz="4400" dirty="0" smtClean="0"/>
              <a:t>Workbooks</a:t>
            </a:r>
          </a:p>
          <a:p>
            <a:pPr lvl="1"/>
            <a:r>
              <a:rPr lang="en-US" sz="4400" dirty="0" smtClean="0"/>
              <a:t>Handbooks</a:t>
            </a:r>
          </a:p>
          <a:p>
            <a:r>
              <a:rPr lang="en-US" sz="4400" dirty="0" smtClean="0"/>
              <a:t>Frequent revisions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343400" y="863600"/>
            <a:ext cx="4000500" cy="5382804"/>
            <a:chOff x="4343400" y="863600"/>
            <a:chExt cx="4000500" cy="5382804"/>
          </a:xfrm>
        </p:grpSpPr>
        <p:pic>
          <p:nvPicPr>
            <p:cNvPr id="3075" name="Picture 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43400" y="863600"/>
              <a:ext cx="4000500" cy="40005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5410200" y="4922965"/>
              <a:ext cx="26670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http://www.walprice.com/index.php?main_page=index&amp;manufacturers_id=47&amp;sort=20a&amp;filter_id=&amp;alpha_filter_id=75</a:t>
              </a:r>
            </a:p>
          </p:txBody>
        </p:sp>
      </p:grp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8348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950"/>
    </mc:Choice>
    <mc:Fallback xmlns="">
      <p:transition xmlns:p14="http://schemas.microsoft.com/office/powerpoint/2010/main" spd="slow" advTm="3995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eBook remedy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410200"/>
          </a:xfrm>
        </p:spPr>
        <p:txBody>
          <a:bodyPr>
            <a:noAutofit/>
          </a:bodyPr>
          <a:lstStyle/>
          <a:p>
            <a:r>
              <a:rPr lang="en-US" sz="4000" dirty="0" smtClean="0"/>
              <a:t>eBook</a:t>
            </a:r>
          </a:p>
          <a:p>
            <a:pPr lvl="1"/>
            <a:r>
              <a:rPr lang="en-US" sz="4000" dirty="0" smtClean="0"/>
              <a:t>Same content as textbook</a:t>
            </a:r>
          </a:p>
          <a:p>
            <a:pPr lvl="1"/>
            <a:r>
              <a:rPr lang="en-US" sz="4000" dirty="0" smtClean="0"/>
              <a:t>Can </a:t>
            </a:r>
            <a:r>
              <a:rPr lang="en-US" sz="4000" dirty="0"/>
              <a:t>be read on </a:t>
            </a:r>
            <a:r>
              <a:rPr lang="en-US" sz="4000" dirty="0" smtClean="0"/>
              <a:t>electronic devices</a:t>
            </a:r>
          </a:p>
          <a:p>
            <a:r>
              <a:rPr lang="en-US" sz="4000" dirty="0" smtClean="0"/>
              <a:t>Advantages</a:t>
            </a:r>
            <a:endParaRPr lang="en-US" sz="4000" dirty="0"/>
          </a:p>
          <a:p>
            <a:pPr lvl="1"/>
            <a:r>
              <a:rPr lang="en-US" sz="4000" dirty="0" smtClean="0"/>
              <a:t>Cheaper</a:t>
            </a:r>
          </a:p>
          <a:p>
            <a:pPr lvl="1"/>
            <a:r>
              <a:rPr lang="en-US" sz="4000" dirty="0" smtClean="0"/>
              <a:t>Digital</a:t>
            </a:r>
            <a:endParaRPr lang="en-US" sz="40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3657600"/>
            <a:ext cx="2944368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324600" y="5934670"/>
            <a:ext cx="1819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http://www.ebookreadersreview.co.uk/</a:t>
            </a:r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325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23"/>
    </mc:Choice>
    <mc:Fallback xmlns="">
      <p:transition xmlns:p14="http://schemas.microsoft.com/office/powerpoint/2010/main" spd="slow" advTm="4182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514600"/>
            <a:ext cx="7659687" cy="1168400"/>
          </a:xfrm>
        </p:spPr>
        <p:txBody>
          <a:bodyPr/>
          <a:lstStyle/>
          <a:p>
            <a:pPr marL="624078" indent="-514350"/>
            <a:r>
              <a:rPr lang="en-US" dirty="0" smtClean="0"/>
              <a:t>What other universities have experienced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047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42"/>
    </mc:Choice>
    <mc:Fallback xmlns="">
      <p:transition xmlns:p14="http://schemas.microsoft.com/office/powerpoint/2010/main" spd="slow" advTm="464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8.8|7.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8.7|6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4.7|9|8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7.9|7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9.7|17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8|16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17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27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4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11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11.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xmlns:mc="http://schemas.openxmlformats.org/markup-compatibility/2006" xmlns:a14="http://schemas.microsoft.com/office/drawing/2010/main" val="2F2B20" mc:Ignorable=""/>
      </a:dk1>
      <a:lt1>
        <a:srgbClr xmlns:mc="http://schemas.openxmlformats.org/markup-compatibility/2006" xmlns:a14="http://schemas.microsoft.com/office/drawing/2010/main" val="FFFFFF" mc:Ignorable=""/>
      </a:lt1>
      <a:dk2>
        <a:srgbClr xmlns:mc="http://schemas.openxmlformats.org/markup-compatibility/2006" xmlns:a14="http://schemas.microsoft.com/office/drawing/2010/main" val="675E47" mc:Ignorable=""/>
      </a:dk2>
      <a:lt2>
        <a:srgbClr xmlns:mc="http://schemas.openxmlformats.org/markup-compatibility/2006" xmlns:a14="http://schemas.microsoft.com/office/drawing/2010/main" val="DFDCB7" mc:Ignorable=""/>
      </a:lt2>
      <a:accent1>
        <a:srgbClr xmlns:mc="http://schemas.openxmlformats.org/markup-compatibility/2006" xmlns:a14="http://schemas.microsoft.com/office/drawing/2010/main" val="A9A57C" mc:Ignorable=""/>
      </a:accent1>
      <a:accent2>
        <a:srgbClr xmlns:mc="http://schemas.openxmlformats.org/markup-compatibility/2006" xmlns:a14="http://schemas.microsoft.com/office/drawing/2010/main" val="9CBEBD" mc:Ignorable=""/>
      </a:accent2>
      <a:accent3>
        <a:srgbClr xmlns:mc="http://schemas.openxmlformats.org/markup-compatibility/2006" xmlns:a14="http://schemas.microsoft.com/office/drawing/2010/main" val="D2CB6C" mc:Ignorable=""/>
      </a:accent3>
      <a:accent4>
        <a:srgbClr xmlns:mc="http://schemas.openxmlformats.org/markup-compatibility/2006" xmlns:a14="http://schemas.microsoft.com/office/drawing/2010/main" val="95A39D" mc:Ignorable=""/>
      </a:accent4>
      <a:accent5>
        <a:srgbClr xmlns:mc="http://schemas.openxmlformats.org/markup-compatibility/2006" xmlns:a14="http://schemas.microsoft.com/office/drawing/2010/main" val="C89F5D" mc:Ignorable=""/>
      </a:accent5>
      <a:accent6>
        <a:srgbClr xmlns:mc="http://schemas.openxmlformats.org/markup-compatibility/2006" xmlns:a14="http://schemas.microsoft.com/office/drawing/2010/main" val="B1A089" mc:Ignorable=""/>
      </a:accent6>
      <a:hlink>
        <a:srgbClr xmlns:mc="http://schemas.openxmlformats.org/markup-compatibility/2006" xmlns:a14="http://schemas.microsoft.com/office/drawing/2010/main" val="D25814" mc:Ignorable=""/>
      </a:hlink>
      <a:folHlink>
        <a:srgbClr xmlns:mc="http://schemas.openxmlformats.org/markup-compatibility/2006" xmlns:a14="http://schemas.microsoft.com/office/drawing/2010/main" val="849A0A" mc:Ignorable="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xmlns:mc="http://schemas.openxmlformats.org/markup-compatibility/2006" xmlns:a14="http://schemas.microsoft.com/office/drawing/2010/main" val="000000" mc:Ignorable="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xmlns:mc="http://schemas.openxmlformats.org/markup-compatibility/2006" xmlns:a14="http://schemas.microsoft.com/office/drawing/2010/main" val="1F497D" mc:Ignorable=""/>
      </a:dk2>
      <a:lt2>
        <a:srgbClr xmlns:mc="http://schemas.openxmlformats.org/markup-compatibility/2006" xmlns:a14="http://schemas.microsoft.com/office/drawing/2010/main" val="EEECE1" mc:Ignorable=""/>
      </a:lt2>
      <a:accent1>
        <a:srgbClr xmlns:mc="http://schemas.openxmlformats.org/markup-compatibility/2006" xmlns:a14="http://schemas.microsoft.com/office/drawing/2010/main" val="4F81BD" mc:Ignorable=""/>
      </a:accent1>
      <a:accent2>
        <a:srgbClr xmlns:mc="http://schemas.openxmlformats.org/markup-compatibility/2006" xmlns:a14="http://schemas.microsoft.com/office/drawing/2010/main" val="C0504D" mc:Ignorable=""/>
      </a:accent2>
      <a:accent3>
        <a:srgbClr xmlns:mc="http://schemas.openxmlformats.org/markup-compatibility/2006" xmlns:a14="http://schemas.microsoft.com/office/drawing/2010/main" val="9BBB59" mc:Ignorable=""/>
      </a:accent3>
      <a:accent4>
        <a:srgbClr xmlns:mc="http://schemas.openxmlformats.org/markup-compatibility/2006" xmlns:a14="http://schemas.microsoft.com/office/drawing/2010/main" val="8064A2" mc:Ignorable=""/>
      </a:accent4>
      <a:accent5>
        <a:srgbClr xmlns:mc="http://schemas.openxmlformats.org/markup-compatibility/2006" xmlns:a14="http://schemas.microsoft.com/office/drawing/2010/main" val="4BACC6" mc:Ignorable=""/>
      </a:accent5>
      <a:accent6>
        <a:srgbClr xmlns:mc="http://schemas.openxmlformats.org/markup-compatibility/2006" xmlns:a14="http://schemas.microsoft.com/office/drawing/2010/main" val="F79646" mc:Ignorable=""/>
      </a:accent6>
      <a:hlink>
        <a:srgbClr xmlns:mc="http://schemas.openxmlformats.org/markup-compatibility/2006" xmlns:a14="http://schemas.microsoft.com/office/drawing/2010/main" val="0000FF" mc:Ignorable=""/>
      </a:hlink>
      <a:folHlink>
        <a:srgbClr xmlns:mc="http://schemas.openxmlformats.org/markup-compatibility/2006" xmlns:a14="http://schemas.microsoft.com/office/drawing/2010/main" val="800080" mc:Ignorable="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xmlns:mc="http://schemas.openxmlformats.org/markup-compatibility/2006" xmlns:a14="http://schemas.microsoft.com/office/drawing/2010/main" val="000000" mc:Ignorable="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xmlns:mc="http://schemas.openxmlformats.org/markup-compatibility/2006" xmlns:a14="http://schemas.microsoft.com/office/drawing/2010/main" val="000000" mc:Ignorable="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xmlns:mc="http://schemas.openxmlformats.org/markup-compatibility/2006" xmlns:a14="http://schemas.microsoft.com/office/drawing/2010/main" val="000000" mc:Ignorable="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269</TotalTime>
  <Words>1484</Words>
  <Application>Microsoft Office PowerPoint</Application>
  <PresentationFormat>On-screen Show (4:3)</PresentationFormat>
  <Paragraphs>232</Paragraphs>
  <Slides>18</Slides>
  <Notes>17</Notes>
  <HiddenSlides>0</HiddenSlides>
  <MMClips>18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Adjacency</vt:lpstr>
      <vt:lpstr>Cutting Tuition Costs by Switching to eBooks within the Rutgers Nursing School</vt:lpstr>
      <vt:lpstr>Overview</vt:lpstr>
      <vt:lpstr>The problem with textbooks today</vt:lpstr>
      <vt:lpstr>An addition to tuition</vt:lpstr>
      <vt:lpstr>Textbook trends</vt:lpstr>
      <vt:lpstr>Annual Percentage Increase in College Textbook Prices, College Tuition and Fees, and Overall Price Inflation  December 1986 to December 2004</vt:lpstr>
      <vt:lpstr>Textbook tricks</vt:lpstr>
      <vt:lpstr>The eBook remedy</vt:lpstr>
      <vt:lpstr>What other universities have experienced</vt:lpstr>
      <vt:lpstr>Similar cases</vt:lpstr>
      <vt:lpstr>Similar cases</vt:lpstr>
      <vt:lpstr>Transitioning to eBooks within the Rutgers Nursing school</vt:lpstr>
      <vt:lpstr>Why the Rutgers Nursing School?</vt:lpstr>
      <vt:lpstr>The plan</vt:lpstr>
      <vt:lpstr>The device</vt:lpstr>
      <vt:lpstr>The price</vt:lpstr>
      <vt:lpstr>Summary</vt:lpstr>
      <vt:lpstr>An Invitation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Jennings</dc:creator>
  <cp:lastModifiedBy>Jennings</cp:lastModifiedBy>
  <cp:revision>27</cp:revision>
  <cp:lastPrinted>2010-04-02T00:35:24Z</cp:lastPrinted>
  <dcterms:created xsi:type="dcterms:W3CDTF">2010-03-31T22:38:22Z</dcterms:created>
  <dcterms:modified xsi:type="dcterms:W3CDTF">2010-04-02T01:08:46Z</dcterms:modified>
</cp:coreProperties>
</file>

<file path=docProps/thumbnail.jpeg>
</file>